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15" r:id="rId2"/>
    <p:sldId id="303" r:id="rId3"/>
    <p:sldId id="304" r:id="rId4"/>
    <p:sldId id="305" r:id="rId5"/>
    <p:sldId id="306" r:id="rId6"/>
    <p:sldId id="307" r:id="rId7"/>
    <p:sldId id="308" r:id="rId8"/>
    <p:sldId id="309" r:id="rId9"/>
    <p:sldId id="310" r:id="rId10"/>
    <p:sldId id="311" r:id="rId11"/>
    <p:sldId id="312" r:id="rId12"/>
    <p:sldId id="313" r:id="rId13"/>
    <p:sldId id="314" r:id="rId1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anaka" initials="y" lastIdx="4" clrIdx="0">
    <p:extLst>
      <p:ext uri="{19B8F6BF-5375-455C-9EA6-DF929625EA0E}">
        <p15:presenceInfo xmlns:p15="http://schemas.microsoft.com/office/powerpoint/2012/main" userId="yamanaka" providerId="None"/>
      </p:ext>
    </p:extLst>
  </p:cmAuthor>
  <p:cmAuthor id="2" name="小山真紀" initials="小山真紀" lastIdx="2" clrIdx="1">
    <p:extLst>
      <p:ext uri="{19B8F6BF-5375-455C-9EA6-DF929625EA0E}">
        <p15:presenceInfo xmlns:p15="http://schemas.microsoft.com/office/powerpoint/2012/main" userId="小山真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F99CC"/>
    <a:srgbClr val="FFEB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68634" autoAdjust="0"/>
  </p:normalViewPr>
  <p:slideViewPr>
    <p:cSldViewPr snapToGrid="0">
      <p:cViewPr varScale="1">
        <p:scale>
          <a:sx n="76" d="100"/>
          <a:sy n="76" d="100"/>
        </p:scale>
        <p:origin x="2148" y="78"/>
      </p:cViewPr>
      <p:guideLst/>
    </p:cSldViewPr>
  </p:slideViewPr>
  <p:notesTextViewPr>
    <p:cViewPr>
      <p:scale>
        <a:sx n="125" d="100"/>
        <a:sy n="125" d="100"/>
      </p:scale>
      <p:origin x="0" y="0"/>
    </p:cViewPr>
  </p:notesTextViewPr>
  <p:notesViewPr>
    <p:cSldViewPr snapToGrid="0">
      <p:cViewPr>
        <p:scale>
          <a:sx n="150" d="100"/>
          <a:sy n="150" d="100"/>
        </p:scale>
        <p:origin x="536" y="-20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FB14611-B4A6-4501-907F-D0500C29288E}"/>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4E7F257-B2CE-4B3B-A3CA-2E7C8E7DC08F}"/>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19ABFF31-1E4A-408D-B698-F05AB1C2B4FD}" type="datetimeFigureOut">
              <a:rPr kumimoji="1" lang="ja-JP" altLang="en-US" smtClean="0"/>
              <a:t>2022/2/14</a:t>
            </a:fld>
            <a:endParaRPr kumimoji="1" lang="ja-JP" altLang="en-US"/>
          </a:p>
        </p:txBody>
      </p:sp>
      <p:sp>
        <p:nvSpPr>
          <p:cNvPr id="4" name="フッター プレースホルダー 3">
            <a:extLst>
              <a:ext uri="{FF2B5EF4-FFF2-40B4-BE49-F238E27FC236}">
                <a16:creationId xmlns:a16="http://schemas.microsoft.com/office/drawing/2014/main" id="{FA777E6C-FE2A-4AB4-82AA-7A3C54515EB9}"/>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r>
              <a:rPr kumimoji="1" lang="ja-JP" altLang="en-US"/>
              <a:t>女性の健康課題③不妊治療</a:t>
            </a:r>
          </a:p>
        </p:txBody>
      </p:sp>
      <p:sp>
        <p:nvSpPr>
          <p:cNvPr id="5" name="スライド番号プレースホルダー 4">
            <a:extLst>
              <a:ext uri="{FF2B5EF4-FFF2-40B4-BE49-F238E27FC236}">
                <a16:creationId xmlns:a16="http://schemas.microsoft.com/office/drawing/2014/main" id="{D64E41B9-84F6-4018-B061-017482214090}"/>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34ABC6D6-4307-4C70-88A3-AA3A320A687B}" type="slidenum">
              <a:rPr kumimoji="1" lang="ja-JP" altLang="en-US" smtClean="0"/>
              <a:t>‹#›</a:t>
            </a:fld>
            <a:endParaRPr kumimoji="1" lang="ja-JP" altLang="en-US"/>
          </a:p>
        </p:txBody>
      </p:sp>
    </p:spTree>
    <p:extLst>
      <p:ext uri="{BB962C8B-B14F-4D97-AF65-F5344CB8AC3E}">
        <p14:creationId xmlns:p14="http://schemas.microsoft.com/office/powerpoint/2010/main" val="36412538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3508"/>
          </a:xfrm>
          <a:prstGeom prst="rect">
            <a:avLst/>
          </a:prstGeom>
        </p:spPr>
        <p:txBody>
          <a:bodyPr vert="horz" lIns="95463" tIns="47732" rIns="95463" bIns="47732" rtlCol="0"/>
          <a:lstStyle>
            <a:lvl1pPr algn="r">
              <a:defRPr sz="1300"/>
            </a:lvl1pPr>
          </a:lstStyle>
          <a:p>
            <a:fld id="{732B310E-29A5-4A1B-A863-44B758CB06C2}" type="datetimeFigureOut">
              <a:rPr kumimoji="1" lang="ja-JP" altLang="en-US" smtClean="0"/>
              <a:t>2022/2/14</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925408"/>
            <a:ext cx="5679440" cy="4029879"/>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5463" tIns="47732" rIns="95463" bIns="47732" rtlCol="0" anchor="b"/>
          <a:lstStyle>
            <a:lvl1pPr algn="l">
              <a:defRPr sz="1300"/>
            </a:lvl1pPr>
          </a:lstStyle>
          <a:p>
            <a:r>
              <a:rPr kumimoji="1" lang="ja-JP" altLang="en-US"/>
              <a:t>女性の健康課題③不妊治療</a:t>
            </a:r>
          </a:p>
        </p:txBody>
      </p:sp>
      <p:sp>
        <p:nvSpPr>
          <p:cNvPr id="7" name="スライド番号プレースホルダー 6"/>
          <p:cNvSpPr>
            <a:spLocks noGrp="1"/>
          </p:cNvSpPr>
          <p:nvPr>
            <p:ph type="sldNum" sz="quarter" idx="5"/>
          </p:nvPr>
        </p:nvSpPr>
        <p:spPr>
          <a:xfrm>
            <a:off x="4021294" y="9721107"/>
            <a:ext cx="3076364" cy="513507"/>
          </a:xfrm>
          <a:prstGeom prst="rect">
            <a:avLst/>
          </a:prstGeom>
        </p:spPr>
        <p:txBody>
          <a:bodyPr vert="horz" lIns="95463" tIns="47732" rIns="95463" bIns="47732" rtlCol="0" anchor="b"/>
          <a:lstStyle>
            <a:lvl1pPr algn="r">
              <a:defRPr sz="1300"/>
            </a:lvl1pPr>
          </a:lstStyle>
          <a:p>
            <a:fld id="{43DAF47A-6AF2-4630-B190-10BB5B5D3595}" type="slidenum">
              <a:rPr kumimoji="1" lang="ja-JP" altLang="en-US" smtClean="0"/>
              <a:t>‹#›</a:t>
            </a:fld>
            <a:endParaRPr kumimoji="1" lang="ja-JP" altLang="en-US"/>
          </a:p>
        </p:txBody>
      </p:sp>
    </p:spTree>
    <p:extLst>
      <p:ext uri="{BB962C8B-B14F-4D97-AF65-F5344CB8AC3E}">
        <p14:creationId xmlns:p14="http://schemas.microsoft.com/office/powerpoint/2010/main" val="291414947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solidFill>
                  <a:schemeClr val="tx1"/>
                </a:solidFill>
                <a:latin typeface="+mn-ea"/>
              </a:rPr>
              <a:t>不妊とは、妊娠を望む健康な男女が、避妊をしないで性交しているにも関わらず、一定期間妊娠しないものをいいます。公益社団法人日本産科婦人科学会によると、「一定期間」については、「１年というのが一般的である」とされています。</a:t>
            </a:r>
            <a:endParaRPr kumimoji="1" lang="en-US" altLang="ja-JP" b="0" dirty="0">
              <a:solidFill>
                <a:schemeClr val="tx1"/>
              </a:solidFill>
              <a:latin typeface="+mn-ea"/>
            </a:endParaRPr>
          </a:p>
          <a:p>
            <a:endParaRPr kumimoji="1" lang="en-US" altLang="ja-JP" b="0" dirty="0">
              <a:solidFill>
                <a:schemeClr val="tx1"/>
              </a:solidFill>
              <a:latin typeface="+mn-ea"/>
            </a:endParaRPr>
          </a:p>
          <a:p>
            <a:r>
              <a:rPr kumimoji="1" lang="ja-JP" altLang="en-US" b="0" dirty="0">
                <a:solidFill>
                  <a:schemeClr val="tx1"/>
                </a:solidFill>
                <a:latin typeface="+mn-ea"/>
              </a:rPr>
              <a:t>不妊の原因は、女性だけにあるわけではありません。</a:t>
            </a:r>
            <a:r>
              <a:rPr kumimoji="1" lang="en-US" altLang="ja-JP" b="0" dirty="0">
                <a:solidFill>
                  <a:schemeClr val="tx1"/>
                </a:solidFill>
                <a:latin typeface="+mn-ea"/>
              </a:rPr>
              <a:t>WHO</a:t>
            </a:r>
            <a:r>
              <a:rPr kumimoji="1" lang="ja-JP" altLang="en-US" b="0" dirty="0">
                <a:solidFill>
                  <a:schemeClr val="tx1"/>
                </a:solidFill>
                <a:latin typeface="+mn-ea"/>
              </a:rPr>
              <a:t>（世界保健機関）によれば、約半数は男性に原因があるとされています。検査をしても、原因がわからないこともあります。</a:t>
            </a:r>
          </a:p>
        </p:txBody>
      </p:sp>
      <p:sp>
        <p:nvSpPr>
          <p:cNvPr id="4" name="スライド番号プレースホルダー 3"/>
          <p:cNvSpPr>
            <a:spLocks noGrp="1"/>
          </p:cNvSpPr>
          <p:nvPr>
            <p:ph type="sldNum" sz="quarter" idx="5"/>
          </p:nvPr>
        </p:nvSpPr>
        <p:spPr/>
        <p:txBody>
          <a:bodyPr/>
          <a:lstStyle/>
          <a:p>
            <a:fld id="{43DAF47A-6AF2-4630-B190-10BB5B5D3595}" type="slidenum">
              <a:rPr kumimoji="1" lang="ja-JP" altLang="en-US" smtClean="0"/>
              <a:t>2</a:t>
            </a:fld>
            <a:endParaRPr kumimoji="1" lang="ja-JP" altLang="en-US"/>
          </a:p>
        </p:txBody>
      </p:sp>
      <p:sp>
        <p:nvSpPr>
          <p:cNvPr id="5" name="フッター プレースホルダー 4">
            <a:extLst>
              <a:ext uri="{FF2B5EF4-FFF2-40B4-BE49-F238E27FC236}">
                <a16:creationId xmlns:a16="http://schemas.microsoft.com/office/drawing/2014/main" id="{85B51ADE-63FE-49AB-86B7-1BB9FF685F62}"/>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74613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最後に、助成金のご案内です。</a:t>
            </a:r>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不妊治療と仕事の両立を推進</a:t>
            </a:r>
            <a:r>
              <a:rPr lang="ja-JP" altLang="en-US" sz="1200" b="0" dirty="0">
                <a:latin typeface="游ゴシック" panose="020B0400000000000000" pitchFamily="50" charset="-128"/>
                <a:ea typeface="游ゴシック" panose="020B0400000000000000" pitchFamily="50" charset="-128"/>
              </a:rPr>
              <a:t>するため、国では助成金制度を用意しています。</a:t>
            </a:r>
            <a:endParaRPr lang="en-US" altLang="ja-JP" sz="1200" b="0" dirty="0">
              <a:latin typeface="游ゴシック" panose="020B0400000000000000" pitchFamily="50" charset="-128"/>
              <a:ea typeface="游ゴシック" panose="020B0400000000000000" pitchFamily="50" charset="-128"/>
            </a:endParaRPr>
          </a:p>
          <a:p>
            <a:pPr defTabSz="954634">
              <a:defRPr/>
            </a:pPr>
            <a:r>
              <a:rPr lang="ja-JP" altLang="en-US" sz="1200" b="0" dirty="0">
                <a:latin typeface="游ゴシック" panose="020B0400000000000000" pitchFamily="50" charset="-128"/>
                <a:ea typeface="游ゴシック" panose="020B0400000000000000" pitchFamily="50" charset="-128"/>
              </a:rPr>
              <a:t>対象は、</a:t>
            </a:r>
            <a:r>
              <a:rPr kumimoji="1" lang="ja-JP" altLang="en-US" sz="1200" b="0" dirty="0">
                <a:latin typeface="游ゴシック" panose="020B0400000000000000" pitchFamily="50" charset="-128"/>
                <a:ea typeface="游ゴシック" panose="020B0400000000000000" pitchFamily="50" charset="-128"/>
              </a:rPr>
              <a:t>不妊治療のために利用可能な休暇制度・両立支援制度について、利用しやすい環境整備に取り組み、不妊治療を行う労働者に、休暇制度・両立支援制度を利用させた中小企業事業主です。</a:t>
            </a:r>
            <a:endParaRPr kumimoji="1" lang="en-US" altLang="ja-JP" sz="1200" b="0" dirty="0">
              <a:latin typeface="游ゴシック" panose="020B0400000000000000" pitchFamily="50" charset="-128"/>
              <a:ea typeface="游ゴシック" panose="020B0400000000000000" pitchFamily="50" charset="-128"/>
            </a:endParaRPr>
          </a:p>
          <a:p>
            <a:pPr defTabSz="954634">
              <a:defRPr/>
            </a:pPr>
            <a:r>
              <a:rPr kumimoji="1" lang="ja-JP" altLang="en-US" sz="1200" b="0" dirty="0">
                <a:latin typeface="游ゴシック" panose="020B0400000000000000" pitchFamily="50" charset="-128"/>
                <a:ea typeface="游ゴシック" panose="020B0400000000000000" pitchFamily="50" charset="-128"/>
              </a:rPr>
              <a:t>「環境整備、休暇の取得等」で</a:t>
            </a:r>
            <a:r>
              <a:rPr kumimoji="1" lang="en-US" altLang="ja-JP" sz="1200" b="0" dirty="0">
                <a:latin typeface="游ゴシック" panose="020B0400000000000000" pitchFamily="50" charset="-128"/>
                <a:ea typeface="游ゴシック" panose="020B0400000000000000" pitchFamily="50" charset="-128"/>
              </a:rPr>
              <a:t>28</a:t>
            </a:r>
            <a:r>
              <a:rPr kumimoji="1" lang="ja-JP" altLang="en-US" sz="1200" b="0" dirty="0">
                <a:latin typeface="游ゴシック" panose="020B0400000000000000" pitchFamily="50" charset="-128"/>
                <a:ea typeface="游ゴシック" panose="020B0400000000000000" pitchFamily="50" charset="-128"/>
              </a:rPr>
              <a:t>万５千円支給されます。</a:t>
            </a:r>
            <a:endParaRPr kumimoji="1" lang="en-US" altLang="ja-JP" sz="1200" b="0" dirty="0">
              <a:latin typeface="游ゴシック" panose="020B0400000000000000" pitchFamily="50" charset="-128"/>
              <a:ea typeface="游ゴシック" panose="020B0400000000000000" pitchFamily="50" charset="-128"/>
            </a:endParaRPr>
          </a:p>
          <a:p>
            <a:pPr defTabSz="954634">
              <a:defRPr/>
            </a:pPr>
            <a:endParaRPr kumimoji="1" lang="en-US" altLang="ja-JP" sz="1200" b="0" dirty="0">
              <a:latin typeface="游ゴシック" panose="020B0400000000000000" pitchFamily="50" charset="-128"/>
              <a:ea typeface="游ゴシック" panose="020B0400000000000000" pitchFamily="50" charset="-128"/>
            </a:endParaRPr>
          </a:p>
          <a:p>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詳しくは、厚生労働省ホームページ、</a:t>
            </a:r>
            <a:r>
              <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200" b="0" dirty="0">
                <a:latin typeface="游ゴシック" panose="020B0400000000000000" pitchFamily="50" charset="-128"/>
                <a:ea typeface="游ゴシック" panose="020B0400000000000000" pitchFamily="50" charset="-128"/>
              </a:rPr>
              <a:t>不妊治療と仕事の両立を支援する助成金のご案内</a:t>
            </a:r>
            <a:r>
              <a:rPr kumimoji="1" lang="en-US" altLang="ja-JP" sz="1200" b="0" dirty="0">
                <a:latin typeface="游ゴシック" panose="020B0400000000000000" pitchFamily="50" charset="-128"/>
                <a:ea typeface="游ゴシック" panose="020B0400000000000000" pitchFamily="50" charset="-128"/>
              </a:rPr>
              <a:t>』</a:t>
            </a:r>
            <a:r>
              <a:rPr kumimoji="1" lang="ja-JP" altLang="en-US" sz="1200" b="0" dirty="0">
                <a:latin typeface="游ゴシック" panose="020B0400000000000000" pitchFamily="50" charset="-128"/>
                <a:ea typeface="游ゴシック" panose="020B0400000000000000" pitchFamily="50" charset="-128"/>
              </a:rPr>
              <a:t>をご覧ください。</a:t>
            </a:r>
            <a:endParaRPr kumimoji="1" lang="en-US" altLang="ja-JP" sz="1200" b="0" dirty="0">
              <a:latin typeface="游ゴシック" panose="020B0400000000000000" pitchFamily="50" charset="-128"/>
              <a:ea typeface="游ゴシック" panose="020B0400000000000000" pitchFamily="50" charset="-128"/>
            </a:endParaRPr>
          </a:p>
          <a:p>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国の助成制度の他にも、市区町村・企業などで独自に不妊治療費の助成事業を実施している場合がありますので、お問い合わせください。</a:t>
            </a:r>
            <a:endPar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43DAF47A-6AF2-4630-B190-10BB5B5D3595}" type="slidenum">
              <a:rPr kumimoji="1" lang="ja-JP" altLang="en-US" smtClean="0"/>
              <a:t>11</a:t>
            </a:fld>
            <a:endParaRPr kumimoji="1" lang="ja-JP" altLang="en-US"/>
          </a:p>
        </p:txBody>
      </p:sp>
      <p:sp>
        <p:nvSpPr>
          <p:cNvPr id="5" name="フッター プレースホルダー 4">
            <a:extLst>
              <a:ext uri="{FF2B5EF4-FFF2-40B4-BE49-F238E27FC236}">
                <a16:creationId xmlns:a16="http://schemas.microsoft.com/office/drawing/2014/main" id="{014103B7-68CE-4EDF-820C-343F4BD5D879}"/>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313892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b="0" kern="100" dirty="0">
                <a:effectLst/>
                <a:latin typeface="+mn-ea"/>
                <a:cs typeface="Times New Roman" panose="02020603050405020304" pitchFamily="18" charset="0"/>
              </a:rPr>
              <a:t>以上のように、不妊治療は</a:t>
            </a:r>
            <a:r>
              <a:rPr lang="ja-JP" altLang="en-US" b="0" kern="100" dirty="0">
                <a:effectLst/>
                <a:latin typeface="+mn-ea"/>
                <a:cs typeface="Times New Roman" panose="02020603050405020304" pitchFamily="18" charset="0"/>
              </a:rPr>
              <a:t>、</a:t>
            </a:r>
            <a:r>
              <a:rPr lang="ja-JP" altLang="ja-JP" b="0" kern="100" dirty="0">
                <a:effectLst/>
                <a:latin typeface="+mn-ea"/>
                <a:cs typeface="Times New Roman" panose="02020603050405020304" pitchFamily="18" charset="0"/>
              </a:rPr>
              <a:t>女性の健康課題として重要な</a:t>
            </a:r>
            <a:r>
              <a:rPr lang="ja-JP" altLang="en-US" b="0" kern="100" dirty="0">
                <a:effectLst/>
                <a:latin typeface="+mn-ea"/>
                <a:cs typeface="Times New Roman" panose="02020603050405020304" pitchFamily="18" charset="0"/>
              </a:rPr>
              <a:t>テーマ</a:t>
            </a:r>
            <a:r>
              <a:rPr lang="ja-JP" altLang="ja-JP" b="0" kern="100" dirty="0">
                <a:effectLst/>
                <a:latin typeface="+mn-ea"/>
                <a:cs typeface="Times New Roman" panose="02020603050405020304" pitchFamily="18" charset="0"/>
              </a:rPr>
              <a:t>の一つです。</a:t>
            </a:r>
          </a:p>
          <a:p>
            <a:pPr algn="just"/>
            <a:r>
              <a:rPr lang="ja-JP" altLang="ja-JP" b="0" kern="100" dirty="0">
                <a:effectLst/>
                <a:latin typeface="+mn-ea"/>
                <a:cs typeface="Times New Roman" panose="02020603050405020304" pitchFamily="18" charset="0"/>
              </a:rPr>
              <a:t>両立支援制度の拡充、理解の促進に取組みましょう。</a:t>
            </a:r>
          </a:p>
          <a:p>
            <a:endParaRPr kumimoji="1" lang="en-US" altLang="ja-JP" dirty="0"/>
          </a:p>
        </p:txBody>
      </p:sp>
      <p:sp>
        <p:nvSpPr>
          <p:cNvPr id="4" name="スライド番号プレースホルダー 3"/>
          <p:cNvSpPr>
            <a:spLocks noGrp="1"/>
          </p:cNvSpPr>
          <p:nvPr>
            <p:ph type="sldNum" sz="quarter" idx="5"/>
          </p:nvPr>
        </p:nvSpPr>
        <p:spPr/>
        <p:txBody>
          <a:bodyPr/>
          <a:lstStyle/>
          <a:p>
            <a:fld id="{43DAF47A-6AF2-4630-B190-10BB5B5D3595}" type="slidenum">
              <a:rPr kumimoji="1" lang="ja-JP" altLang="en-US" smtClean="0"/>
              <a:t>12</a:t>
            </a:fld>
            <a:endParaRPr kumimoji="1" lang="ja-JP" altLang="en-US"/>
          </a:p>
        </p:txBody>
      </p:sp>
      <p:sp>
        <p:nvSpPr>
          <p:cNvPr id="5" name="フッター プレースホルダー 4">
            <a:extLst>
              <a:ext uri="{FF2B5EF4-FFF2-40B4-BE49-F238E27FC236}">
                <a16:creationId xmlns:a16="http://schemas.microsoft.com/office/drawing/2014/main" id="{078D0964-89A9-4E19-AAAD-85A3B3F5A071}"/>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2309504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defTabSz="477317">
              <a:defRPr/>
            </a:pPr>
            <a:fld id="{43DAF47A-6AF2-4630-B190-10BB5B5D3595}" type="slidenum">
              <a:rPr kumimoji="1" lang="ja-JP" altLang="en-US">
                <a:solidFill>
                  <a:prstClr val="black"/>
                </a:solidFill>
                <a:latin typeface="游ゴシック" panose="020F0502020204030204"/>
                <a:ea typeface="游ゴシック" panose="020B0400000000000000" pitchFamily="50" charset="-128"/>
              </a:rPr>
              <a:pPr defTabSz="477317">
                <a:defRPr/>
              </a:pPr>
              <a:t>13</a:t>
            </a:fld>
            <a:endParaRPr kumimoji="1" lang="ja-JP" altLang="en-US">
              <a:solidFill>
                <a:prstClr val="black"/>
              </a:solidFill>
              <a:latin typeface="游ゴシック" panose="020F0502020204030204"/>
              <a:ea typeface="游ゴシック" panose="020B0400000000000000" pitchFamily="50" charset="-128"/>
            </a:endParaRPr>
          </a:p>
        </p:txBody>
      </p:sp>
      <p:sp>
        <p:nvSpPr>
          <p:cNvPr id="5" name="フッター プレースホルダー 4">
            <a:extLst>
              <a:ext uri="{FF2B5EF4-FFF2-40B4-BE49-F238E27FC236}">
                <a16:creationId xmlns:a16="http://schemas.microsoft.com/office/drawing/2014/main" id="{7BEC541E-0321-4FCC-B25D-D986D4744178}"/>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116966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日本では、不妊を心配したことがある夫婦は</a:t>
            </a:r>
            <a:r>
              <a:rPr kumimoji="1" lang="en-US" altLang="ja-JP" dirty="0">
                <a:latin typeface="+mn-ea"/>
              </a:rPr>
              <a:t>35.0%</a:t>
            </a:r>
            <a:r>
              <a:rPr kumimoji="1" lang="ja-JP" altLang="en-US" dirty="0">
                <a:latin typeface="+mn-ea"/>
              </a:rPr>
              <a:t>おり、これは夫婦全体の</a:t>
            </a:r>
            <a:r>
              <a:rPr kumimoji="1" lang="en-US" altLang="ja-JP" dirty="0">
                <a:latin typeface="+mn-ea"/>
              </a:rPr>
              <a:t>2.9</a:t>
            </a:r>
            <a:r>
              <a:rPr kumimoji="1" lang="ja-JP" altLang="en-US" dirty="0">
                <a:latin typeface="+mn-ea"/>
              </a:rPr>
              <a:t>組に</a:t>
            </a:r>
            <a:r>
              <a:rPr kumimoji="1" lang="en-US" altLang="ja-JP" dirty="0">
                <a:latin typeface="+mn-ea"/>
              </a:rPr>
              <a:t>1</a:t>
            </a:r>
            <a:r>
              <a:rPr kumimoji="1" lang="ja-JP" altLang="en-US" dirty="0">
                <a:latin typeface="+mn-ea"/>
              </a:rPr>
              <a:t>組の割合になります。また、実際に不妊の検査や治療を受けたことがある</a:t>
            </a:r>
            <a:r>
              <a:rPr kumimoji="1" lang="en-US" altLang="ja-JP" dirty="0">
                <a:latin typeface="+mn-ea"/>
              </a:rPr>
              <a:t>(</a:t>
            </a:r>
            <a:r>
              <a:rPr kumimoji="1" lang="ja-JP" altLang="en-US" dirty="0">
                <a:latin typeface="+mn-ea"/>
              </a:rPr>
              <a:t>または現在受けている</a:t>
            </a:r>
            <a:r>
              <a:rPr kumimoji="1" lang="en-US" altLang="ja-JP" dirty="0">
                <a:latin typeface="+mn-ea"/>
              </a:rPr>
              <a:t>)</a:t>
            </a:r>
            <a:r>
              <a:rPr kumimoji="1" lang="ja-JP" altLang="en-US" dirty="0">
                <a:latin typeface="+mn-ea"/>
              </a:rPr>
              <a:t>夫婦は</a:t>
            </a:r>
            <a:r>
              <a:rPr kumimoji="1" lang="en-US" altLang="ja-JP" dirty="0">
                <a:latin typeface="+mn-ea"/>
              </a:rPr>
              <a:t>18.2%</a:t>
            </a:r>
            <a:r>
              <a:rPr kumimoji="1" lang="ja-JP" altLang="en-US" dirty="0">
                <a:latin typeface="+mn-ea"/>
              </a:rPr>
              <a:t>おり、これは夫婦全体の</a:t>
            </a:r>
            <a:r>
              <a:rPr kumimoji="1" lang="en-US" altLang="ja-JP" dirty="0">
                <a:latin typeface="+mn-ea"/>
              </a:rPr>
              <a:t>5.5</a:t>
            </a:r>
            <a:r>
              <a:rPr kumimoji="1" lang="ja-JP" altLang="en-US" dirty="0">
                <a:latin typeface="+mn-ea"/>
              </a:rPr>
              <a:t>組に</a:t>
            </a:r>
            <a:r>
              <a:rPr kumimoji="1" lang="en-US" altLang="ja-JP" dirty="0">
                <a:latin typeface="+mn-ea"/>
              </a:rPr>
              <a:t>1</a:t>
            </a:r>
            <a:r>
              <a:rPr kumimoji="1" lang="ja-JP" altLang="en-US" dirty="0">
                <a:latin typeface="+mn-ea"/>
              </a:rPr>
              <a:t>組の割合になります。</a:t>
            </a:r>
          </a:p>
        </p:txBody>
      </p:sp>
      <p:sp>
        <p:nvSpPr>
          <p:cNvPr id="4" name="スライド番号プレースホルダー 3"/>
          <p:cNvSpPr>
            <a:spLocks noGrp="1"/>
          </p:cNvSpPr>
          <p:nvPr>
            <p:ph type="sldNum" sz="quarter" idx="5"/>
          </p:nvPr>
        </p:nvSpPr>
        <p:spPr/>
        <p:txBody>
          <a:bodyPr/>
          <a:lstStyle/>
          <a:p>
            <a:fld id="{43DAF47A-6AF2-4630-B190-10BB5B5D3595}" type="slidenum">
              <a:rPr kumimoji="1" lang="ja-JP" altLang="en-US" smtClean="0"/>
              <a:t>3</a:t>
            </a:fld>
            <a:endParaRPr kumimoji="1" lang="ja-JP" altLang="en-US"/>
          </a:p>
        </p:txBody>
      </p:sp>
      <p:sp>
        <p:nvSpPr>
          <p:cNvPr id="5" name="フッター プレースホルダー 4">
            <a:extLst>
              <a:ext uri="{FF2B5EF4-FFF2-40B4-BE49-F238E27FC236}">
                <a16:creationId xmlns:a16="http://schemas.microsoft.com/office/drawing/2014/main" id="{4AF51BAA-2C90-4529-BCF3-6B291AD36908}"/>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127769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0" dirty="0">
                <a:latin typeface="+mn-ea"/>
              </a:rPr>
              <a:t>2019</a:t>
            </a:r>
            <a:r>
              <a:rPr kumimoji="1" lang="ja-JP" altLang="en-US" b="0" dirty="0">
                <a:latin typeface="+mn-ea"/>
              </a:rPr>
              <a:t>年に日本で体外受精や顕微授精といった生殖補助医療により生まれた子どもは</a:t>
            </a:r>
            <a:r>
              <a:rPr kumimoji="1" lang="en-US" altLang="ja-JP" b="0" dirty="0">
                <a:latin typeface="+mn-ea"/>
              </a:rPr>
              <a:t>60,595</a:t>
            </a:r>
            <a:r>
              <a:rPr kumimoji="1" lang="ja-JP" altLang="en-US" b="0" dirty="0">
                <a:latin typeface="+mn-ea"/>
              </a:rPr>
              <a:t>人で、これは全出生児の</a:t>
            </a:r>
            <a:r>
              <a:rPr kumimoji="1" lang="en-US" altLang="ja-JP" b="0" dirty="0">
                <a:latin typeface="+mn-ea"/>
              </a:rPr>
              <a:t>7.0%</a:t>
            </a:r>
            <a:r>
              <a:rPr kumimoji="1" lang="ja-JP" altLang="en-US" b="0" dirty="0">
                <a:latin typeface="+mn-ea"/>
              </a:rPr>
              <a:t>、約</a:t>
            </a:r>
            <a:r>
              <a:rPr kumimoji="1" lang="en-US" altLang="ja-JP" b="0" dirty="0">
                <a:latin typeface="+mn-ea"/>
              </a:rPr>
              <a:t>14.3</a:t>
            </a:r>
            <a:r>
              <a:rPr kumimoji="1" lang="ja-JP" altLang="en-US" b="0" dirty="0">
                <a:latin typeface="+mn-ea"/>
              </a:rPr>
              <a:t>人に</a:t>
            </a:r>
            <a:r>
              <a:rPr kumimoji="1" lang="en-US" altLang="ja-JP" b="0" dirty="0">
                <a:latin typeface="+mn-ea"/>
              </a:rPr>
              <a:t>1</a:t>
            </a:r>
            <a:r>
              <a:rPr kumimoji="1" lang="ja-JP" altLang="en-US" b="0" dirty="0">
                <a:latin typeface="+mn-ea"/>
              </a:rPr>
              <a:t>人の割合になります。</a:t>
            </a:r>
          </a:p>
        </p:txBody>
      </p:sp>
      <p:sp>
        <p:nvSpPr>
          <p:cNvPr id="4" name="スライド番号プレースホルダー 3"/>
          <p:cNvSpPr>
            <a:spLocks noGrp="1"/>
          </p:cNvSpPr>
          <p:nvPr>
            <p:ph type="sldNum" sz="quarter" idx="5"/>
          </p:nvPr>
        </p:nvSpPr>
        <p:spPr/>
        <p:txBody>
          <a:bodyPr/>
          <a:lstStyle/>
          <a:p>
            <a:fld id="{43DAF47A-6AF2-4630-B190-10BB5B5D3595}" type="slidenum">
              <a:rPr kumimoji="1" lang="ja-JP" altLang="en-US" smtClean="0"/>
              <a:t>4</a:t>
            </a:fld>
            <a:endParaRPr kumimoji="1" lang="ja-JP" altLang="en-US"/>
          </a:p>
        </p:txBody>
      </p:sp>
      <p:sp>
        <p:nvSpPr>
          <p:cNvPr id="5" name="フッター プレースホルダー 4">
            <a:extLst>
              <a:ext uri="{FF2B5EF4-FFF2-40B4-BE49-F238E27FC236}">
                <a16:creationId xmlns:a16="http://schemas.microsoft.com/office/drawing/2014/main" id="{918217C6-6ADF-4EB4-A4C3-FDF922469250}"/>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417341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また、女性の年齢とともに卵細胞の老化が進むことで妊娠率が下がり、</a:t>
            </a:r>
            <a:r>
              <a:rPr kumimoji="1" lang="ja-JP" altLang="en-US" b="0" u="none" strike="noStrike" dirty="0">
                <a:solidFill>
                  <a:schemeClr val="tx1"/>
                </a:solidFill>
                <a:latin typeface="+mn-ea"/>
              </a:rPr>
              <a:t>不妊治療が必要になる場合があります。</a:t>
            </a:r>
            <a:endParaRPr kumimoji="1" lang="en-US" altLang="ja-JP" b="0" u="none" strike="noStrike" dirty="0">
              <a:solidFill>
                <a:schemeClr val="tx1"/>
              </a:solidFill>
              <a:latin typeface="+mn-ea"/>
            </a:endParaRPr>
          </a:p>
          <a:p>
            <a:r>
              <a:rPr kumimoji="1" lang="ja-JP" altLang="en-US" u="none" strike="noStrike" dirty="0">
                <a:solidFill>
                  <a:schemeClr val="tx1"/>
                </a:solidFill>
                <a:latin typeface="+mn-ea"/>
              </a:rPr>
              <a:t>　　　　　　　　　　　　　　　　　　　　　　　　　　　　　　　　　　　　　　　　　</a:t>
            </a:r>
            <a:endParaRPr kumimoji="1" lang="ja-JP" altLang="en-US" u="none" strike="sngStrike" dirty="0">
              <a:solidFill>
                <a:schemeClr val="tx1"/>
              </a:solidFill>
              <a:latin typeface="+mn-ea"/>
            </a:endParaRPr>
          </a:p>
        </p:txBody>
      </p:sp>
      <p:sp>
        <p:nvSpPr>
          <p:cNvPr id="4" name="スライド番号プレースホルダー 3"/>
          <p:cNvSpPr>
            <a:spLocks noGrp="1"/>
          </p:cNvSpPr>
          <p:nvPr>
            <p:ph type="sldNum" sz="quarter" idx="5"/>
          </p:nvPr>
        </p:nvSpPr>
        <p:spPr/>
        <p:txBody>
          <a:bodyPr/>
          <a:lstStyle/>
          <a:p>
            <a:fld id="{43DAF47A-6AF2-4630-B190-10BB5B5D3595}" type="slidenum">
              <a:rPr kumimoji="1" lang="ja-JP" altLang="en-US" smtClean="0"/>
              <a:t>5</a:t>
            </a:fld>
            <a:endParaRPr kumimoji="1" lang="ja-JP" altLang="en-US"/>
          </a:p>
        </p:txBody>
      </p:sp>
      <p:sp>
        <p:nvSpPr>
          <p:cNvPr id="5" name="フッター プレースホルダー 4">
            <a:extLst>
              <a:ext uri="{FF2B5EF4-FFF2-40B4-BE49-F238E27FC236}">
                <a16:creationId xmlns:a16="http://schemas.microsoft.com/office/drawing/2014/main" id="{68E3C6A9-5F0C-4476-88FA-28F1368B933F}"/>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305169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仕事と不妊治療の両立状況を見ると、不妊治療をしたことがある</a:t>
            </a:r>
            <a:r>
              <a:rPr kumimoji="1" lang="en-US" altLang="ja-JP" b="0" dirty="0">
                <a:latin typeface="+mn-ea"/>
              </a:rPr>
              <a:t>(</a:t>
            </a:r>
            <a:r>
              <a:rPr kumimoji="1" lang="ja-JP" altLang="en-US" b="0" dirty="0">
                <a:latin typeface="+mn-ea"/>
              </a:rPr>
              <a:t>または、予定している</a:t>
            </a:r>
            <a:r>
              <a:rPr kumimoji="1" lang="en-US" altLang="ja-JP" b="0" dirty="0">
                <a:latin typeface="+mn-ea"/>
              </a:rPr>
              <a:t>)</a:t>
            </a:r>
            <a:r>
              <a:rPr kumimoji="1" lang="ja-JP" altLang="en-US" b="0" dirty="0">
                <a:latin typeface="+mn-ea"/>
              </a:rPr>
              <a:t>労働者のなかで、「仕事との両立ができなかった</a:t>
            </a:r>
            <a:r>
              <a:rPr kumimoji="1" lang="en-US" altLang="ja-JP" b="0" dirty="0">
                <a:latin typeface="+mn-ea"/>
              </a:rPr>
              <a:t>(</a:t>
            </a:r>
            <a:r>
              <a:rPr kumimoji="1" lang="ja-JP" altLang="en-US" b="0" dirty="0">
                <a:latin typeface="+mn-ea"/>
              </a:rPr>
              <a:t>または、両立できない</a:t>
            </a:r>
            <a:r>
              <a:rPr kumimoji="1" lang="en-US" altLang="ja-JP" b="0" dirty="0">
                <a:latin typeface="+mn-ea"/>
              </a:rPr>
              <a:t>)</a:t>
            </a:r>
            <a:r>
              <a:rPr kumimoji="1" lang="ja-JP" altLang="en-US" b="0" dirty="0">
                <a:latin typeface="+mn-ea"/>
              </a:rPr>
              <a:t>」とした人の割合は </a:t>
            </a:r>
            <a:r>
              <a:rPr kumimoji="1" lang="en-US" altLang="ja-JP" b="0" dirty="0">
                <a:latin typeface="+mn-ea"/>
              </a:rPr>
              <a:t>34.7%</a:t>
            </a:r>
            <a:r>
              <a:rPr kumimoji="1" lang="ja-JP" altLang="en-US" b="0" dirty="0">
                <a:latin typeface="+mn-ea"/>
              </a:rPr>
              <a:t>となっています。</a:t>
            </a:r>
            <a:endParaRPr kumimoji="1" lang="en-US" altLang="ja-JP" b="0" dirty="0">
              <a:latin typeface="+mn-ea"/>
            </a:endParaRPr>
          </a:p>
          <a:p>
            <a:r>
              <a:rPr kumimoji="1" lang="ja-JP" altLang="en-US" b="0" dirty="0">
                <a:latin typeface="+mn-ea"/>
              </a:rPr>
              <a:t>両立できず仕事をやめた人が</a:t>
            </a:r>
            <a:r>
              <a:rPr kumimoji="1" lang="en-US" altLang="ja-JP" b="0" dirty="0">
                <a:latin typeface="+mn-ea"/>
              </a:rPr>
              <a:t>16</a:t>
            </a:r>
            <a:r>
              <a:rPr kumimoji="1" lang="ja-JP" altLang="en-US" b="0" dirty="0">
                <a:latin typeface="+mn-ea"/>
              </a:rPr>
              <a:t>％</a:t>
            </a:r>
            <a:r>
              <a:rPr kumimoji="1" lang="en-US" altLang="ja-JP" b="0" dirty="0">
                <a:latin typeface="+mn-ea"/>
              </a:rPr>
              <a:t>(</a:t>
            </a:r>
            <a:r>
              <a:rPr kumimoji="1" lang="ja-JP" altLang="en-US" b="0" dirty="0">
                <a:latin typeface="+mn-ea"/>
              </a:rPr>
              <a:t>女性では</a:t>
            </a:r>
            <a:r>
              <a:rPr kumimoji="1" lang="en-US" altLang="ja-JP" b="0" dirty="0">
                <a:latin typeface="+mn-ea"/>
              </a:rPr>
              <a:t>23</a:t>
            </a:r>
            <a:r>
              <a:rPr kumimoji="1" lang="ja-JP" altLang="en-US" b="0" dirty="0">
                <a:latin typeface="+mn-ea"/>
              </a:rPr>
              <a:t>％</a:t>
            </a:r>
            <a:r>
              <a:rPr kumimoji="1" lang="en-US" altLang="ja-JP" b="0" dirty="0">
                <a:latin typeface="+mn-ea"/>
              </a:rPr>
              <a:t>)</a:t>
            </a:r>
            <a:r>
              <a:rPr kumimoji="1" lang="ja-JP" altLang="en-US" b="0" dirty="0">
                <a:latin typeface="+mn-ea"/>
              </a:rPr>
              <a:t>を占めるほか、両立できず不妊治療をやめた人が</a:t>
            </a:r>
            <a:r>
              <a:rPr kumimoji="1" lang="en-US" altLang="ja-JP" b="0" dirty="0">
                <a:latin typeface="+mn-ea"/>
              </a:rPr>
              <a:t>11</a:t>
            </a:r>
            <a:r>
              <a:rPr kumimoji="1" lang="ja-JP" altLang="en-US" b="0" dirty="0">
                <a:latin typeface="+mn-ea"/>
              </a:rPr>
              <a:t>％、両立できずに雇用形態を変えた人が</a:t>
            </a:r>
            <a:r>
              <a:rPr kumimoji="1" lang="en-US" altLang="ja-JP" b="0" dirty="0">
                <a:latin typeface="+mn-ea"/>
              </a:rPr>
              <a:t>8</a:t>
            </a:r>
            <a:r>
              <a:rPr kumimoji="1" lang="ja-JP" altLang="en-US" b="0" dirty="0">
                <a:latin typeface="+mn-ea"/>
              </a:rPr>
              <a:t>％いることがわかります。</a:t>
            </a:r>
          </a:p>
        </p:txBody>
      </p:sp>
      <p:sp>
        <p:nvSpPr>
          <p:cNvPr id="4" name="スライド番号プレースホルダー 3"/>
          <p:cNvSpPr>
            <a:spLocks noGrp="1"/>
          </p:cNvSpPr>
          <p:nvPr>
            <p:ph type="sldNum" sz="quarter" idx="5"/>
          </p:nvPr>
        </p:nvSpPr>
        <p:spPr/>
        <p:txBody>
          <a:bodyPr/>
          <a:lstStyle/>
          <a:p>
            <a:fld id="{43DAF47A-6AF2-4630-B190-10BB5B5D3595}" type="slidenum">
              <a:rPr kumimoji="1" lang="ja-JP" altLang="en-US" smtClean="0"/>
              <a:t>6</a:t>
            </a:fld>
            <a:endParaRPr kumimoji="1" lang="ja-JP" altLang="en-US"/>
          </a:p>
        </p:txBody>
      </p:sp>
      <p:sp>
        <p:nvSpPr>
          <p:cNvPr id="5" name="フッター プレースホルダー 4">
            <a:extLst>
              <a:ext uri="{FF2B5EF4-FFF2-40B4-BE49-F238E27FC236}">
                <a16:creationId xmlns:a16="http://schemas.microsoft.com/office/drawing/2014/main" id="{741B077D-6B74-4080-9E2C-631E81D1A931}"/>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401561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仕事と不妊治療を両立できない理由を見ると、「精神面で負担が大きいため」、「通院回数が多いため」、「体調、体力面で負担が大きいため」が多くなっています。</a:t>
            </a:r>
            <a:endParaRPr kumimoji="1" lang="en-US" altLang="ja-JP" dirty="0">
              <a:latin typeface="+mn-ea"/>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43DAF47A-6AF2-4630-B190-10BB5B5D3595}" type="slidenum">
              <a:rPr kumimoji="1" lang="ja-JP" altLang="en-US" smtClean="0"/>
              <a:t>7</a:t>
            </a:fld>
            <a:endParaRPr kumimoji="1" lang="ja-JP" altLang="en-US"/>
          </a:p>
        </p:txBody>
      </p:sp>
      <p:sp>
        <p:nvSpPr>
          <p:cNvPr id="5" name="フッター プレースホルダー 4">
            <a:extLst>
              <a:ext uri="{FF2B5EF4-FFF2-40B4-BE49-F238E27FC236}">
                <a16:creationId xmlns:a16="http://schemas.microsoft.com/office/drawing/2014/main" id="{93E2D2DD-E1E5-44C8-9F42-1A9AA82664DA}"/>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296674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882650"/>
            <a:ext cx="4606925" cy="3454400"/>
          </a:xfrm>
        </p:spPr>
      </p:sp>
      <p:sp>
        <p:nvSpPr>
          <p:cNvPr id="3" name="ノート プレースホルダー 2"/>
          <p:cNvSpPr>
            <a:spLocks noGrp="1"/>
          </p:cNvSpPr>
          <p:nvPr>
            <p:ph type="body" idx="1"/>
          </p:nvPr>
        </p:nvSpPr>
        <p:spPr>
          <a:xfrm>
            <a:off x="709931" y="4554402"/>
            <a:ext cx="5679440" cy="5166704"/>
          </a:xfrm>
        </p:spPr>
        <p:txBody>
          <a:bodyPr/>
          <a:lstStyle/>
          <a:p>
            <a:r>
              <a:rPr kumimoji="1" lang="ja-JP" altLang="en-US" b="0" dirty="0">
                <a:latin typeface="+mn-ea"/>
                <a:ea typeface="+mn-ea"/>
              </a:rPr>
              <a:t>不妊治療の大まかな流れです。</a:t>
            </a:r>
            <a:endParaRPr kumimoji="1" lang="en-US" altLang="ja-JP" b="0" dirty="0">
              <a:latin typeface="+mn-ea"/>
              <a:ea typeface="+mn-ea"/>
            </a:endParaRPr>
          </a:p>
          <a:p>
            <a:r>
              <a:rPr kumimoji="1" lang="ja-JP" altLang="en-US" b="0" dirty="0">
                <a:latin typeface="+mn-ea"/>
                <a:ea typeface="+mn-ea"/>
              </a:rPr>
              <a:t>男性も女性も、検査によって不妊の原因となる疾患があるとわかった場合は、原因に応じて薬による治療や手術を行います。</a:t>
            </a:r>
            <a:endParaRPr kumimoji="1" lang="en-US" altLang="ja-JP" b="0" dirty="0">
              <a:latin typeface="+mn-ea"/>
              <a:ea typeface="+mn-ea"/>
            </a:endParaRPr>
          </a:p>
          <a:p>
            <a:r>
              <a:rPr kumimoji="1" lang="ja-JP" altLang="en-US" b="0" dirty="0">
                <a:latin typeface="+mn-ea"/>
                <a:ea typeface="+mn-ea"/>
              </a:rPr>
              <a:t>原因がはっきりしない場合も、妊娠を目指して治療を行うことがあります。</a:t>
            </a:r>
            <a:endParaRPr kumimoji="1" lang="en-US" altLang="ja-JP" b="0" dirty="0">
              <a:latin typeface="+mn-ea"/>
              <a:ea typeface="+mn-ea"/>
            </a:endParaRPr>
          </a:p>
          <a:p>
            <a:endParaRPr kumimoji="1" lang="en-US" altLang="ja-JP" b="0" dirty="0">
              <a:latin typeface="+mn-ea"/>
              <a:ea typeface="+mn-ea"/>
            </a:endParaRPr>
          </a:p>
          <a:p>
            <a:r>
              <a:rPr kumimoji="1" lang="ja-JP" altLang="en-US" b="0" dirty="0">
                <a:latin typeface="+mn-ea"/>
                <a:ea typeface="+mn-ea"/>
              </a:rPr>
              <a:t>一般不妊治療としては、</a:t>
            </a:r>
            <a:r>
              <a:rPr kumimoji="1" lang="ja-JP" altLang="en-US" b="0" strike="noStrike" dirty="0">
                <a:latin typeface="+mn-ea"/>
                <a:ea typeface="+mn-ea"/>
              </a:rPr>
              <a:t>排卵日を予測して性交のタイミングを合わせるタイミング法、</a:t>
            </a:r>
            <a:r>
              <a:rPr kumimoji="1" lang="ja-JP" altLang="en-US" b="0" dirty="0">
                <a:latin typeface="+mn-ea"/>
                <a:ea typeface="+mn-ea"/>
              </a:rPr>
              <a:t>内服薬や注射で卵巣を刺激して排卵を起こさせる排卵誘発法、精液を多くは調整して子宮に注入する</a:t>
            </a:r>
            <a:r>
              <a:rPr kumimoji="1" lang="ja-JP" altLang="en-US" b="0">
                <a:latin typeface="+mn-ea"/>
                <a:ea typeface="+mn-ea"/>
              </a:rPr>
              <a:t>人工授精など</a:t>
            </a:r>
            <a:r>
              <a:rPr kumimoji="1" lang="ja-JP" altLang="en-US" b="0" dirty="0">
                <a:latin typeface="+mn-ea"/>
                <a:ea typeface="+mn-ea"/>
              </a:rPr>
              <a:t>があります。</a:t>
            </a:r>
            <a:endParaRPr kumimoji="1" lang="en-US" altLang="ja-JP" b="0" dirty="0">
              <a:latin typeface="+mn-ea"/>
              <a:ea typeface="+mn-ea"/>
            </a:endParaRPr>
          </a:p>
          <a:p>
            <a:r>
              <a:rPr kumimoji="1" lang="ja-JP" altLang="en-US" b="0" dirty="0">
                <a:latin typeface="+mn-ea"/>
                <a:ea typeface="+mn-ea"/>
              </a:rPr>
              <a:t>それでも妊娠しない場合は、卵子と精子を取り出して、体の外で受精させてから子宮内に戻す、「体外受精」や「顕微授精」などの生殖補助医療を行います。</a:t>
            </a:r>
            <a:endParaRPr kumimoji="1" lang="en-US" altLang="ja-JP" b="0" dirty="0">
              <a:latin typeface="+mn-ea"/>
              <a:ea typeface="+mn-ea"/>
            </a:endParaRPr>
          </a:p>
          <a:p>
            <a:r>
              <a:rPr kumimoji="1" lang="ja-JP" altLang="en-US" b="0" dirty="0">
                <a:latin typeface="+mn-ea"/>
                <a:ea typeface="+mn-ea"/>
              </a:rPr>
              <a:t>不妊治療は妊娠・出産まで、あるいは、治療をやめる決断をするまで、「いつ終わるのか」を明らかにすることは困難です。治療を始めてすぐに妊娠する場合もあれば、何年も治療を続けている場合もあり、様々です。</a:t>
            </a:r>
            <a:endParaRPr kumimoji="1" lang="en-US" altLang="ja-JP" b="0" dirty="0">
              <a:latin typeface="+mn-ea"/>
              <a:ea typeface="+mn-ea"/>
            </a:endParaRPr>
          </a:p>
          <a:p>
            <a:pPr defTabSz="954634">
              <a:defRPr/>
            </a:pPr>
            <a:r>
              <a:rPr kumimoji="1" lang="ja-JP" altLang="en-US" b="0" dirty="0">
                <a:latin typeface="+mn-ea"/>
                <a:ea typeface="+mn-ea"/>
              </a:rPr>
              <a:t>次に、不妊治療に要する通院日数についてお話ししますが、一般不妊治療と生殖補助医療では大きく異なります。</a:t>
            </a:r>
            <a:endParaRPr kumimoji="1" lang="en-US" altLang="ja-JP" b="0"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3DAF47A-6AF2-4630-B190-10BB5B5D3595}" type="slidenum">
              <a:rPr kumimoji="1" lang="ja-JP" altLang="en-US" smtClean="0"/>
              <a:t>8</a:t>
            </a:fld>
            <a:endParaRPr kumimoji="1" lang="ja-JP" altLang="en-US"/>
          </a:p>
        </p:txBody>
      </p:sp>
      <p:sp>
        <p:nvSpPr>
          <p:cNvPr id="5" name="フッター プレースホルダー 4">
            <a:extLst>
              <a:ext uri="{FF2B5EF4-FFF2-40B4-BE49-F238E27FC236}">
                <a16:creationId xmlns:a16="http://schemas.microsoft.com/office/drawing/2014/main" id="{6B7D1162-65CC-4510-9947-D476BF2F9D24}"/>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280284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不妊治療に要する通院日数の目安です。</a:t>
            </a:r>
            <a:endParaRPr kumimoji="1" lang="ja-JP" altLang="en-US" b="0" strike="sngStrike" dirty="0">
              <a:latin typeface="+mn-ea"/>
            </a:endParaRPr>
          </a:p>
          <a:p>
            <a:r>
              <a:rPr kumimoji="1" lang="ja-JP" altLang="en-US" b="0" dirty="0">
                <a:latin typeface="+mn-ea"/>
              </a:rPr>
              <a:t> </a:t>
            </a:r>
            <a:endParaRPr kumimoji="1" lang="en-US" altLang="ja-JP" b="0" dirty="0">
              <a:latin typeface="+mn-ea"/>
            </a:endParaRPr>
          </a:p>
          <a:p>
            <a:r>
              <a:rPr kumimoji="1" lang="ja-JP" altLang="en-US" b="0" dirty="0">
                <a:latin typeface="+mn-ea"/>
              </a:rPr>
              <a:t>体外受精、顕微授精といった生殖補助医療を受ける場合、特に女性は頻繁な通院が必要となります。</a:t>
            </a:r>
            <a:endParaRPr kumimoji="1" lang="en-US" altLang="ja-JP" b="0" dirty="0">
              <a:latin typeface="+mn-ea"/>
            </a:endParaRPr>
          </a:p>
          <a:p>
            <a:r>
              <a:rPr kumimoji="1" lang="ja-JP" altLang="en-US" b="0" dirty="0">
                <a:latin typeface="+mn-ea"/>
              </a:rPr>
              <a:t>また、一般不妊治療についても、排卵周期に合わせた通院が求められるため、前もって治療の予定を決めることは困難となる場合があります。</a:t>
            </a:r>
            <a:endParaRPr kumimoji="1" lang="en-US" altLang="ja-JP" b="0" dirty="0">
              <a:latin typeface="+mn-ea"/>
            </a:endParaRPr>
          </a:p>
          <a:p>
            <a:r>
              <a:rPr kumimoji="1" lang="ja-JP" altLang="en-US" b="0" dirty="0">
                <a:latin typeface="+mn-ea"/>
              </a:rPr>
              <a:t>さらに、治療は身体的・精神的・経済的な負担を伴い、ホルモン刺激療法等の影響で体調不良等が生じることもあり、腹痛、頭痛、めまい、吐き気等の他、仕事や治療に関するストレスを感じることがあります。</a:t>
            </a:r>
            <a:endParaRPr kumimoji="1" lang="en-US" altLang="ja-JP" b="0" dirty="0">
              <a:latin typeface="+mn-ea"/>
            </a:endParaRPr>
          </a:p>
          <a:p>
            <a:r>
              <a:rPr kumimoji="1" lang="ja-JP" altLang="en-US" b="0" dirty="0">
                <a:latin typeface="+mn-ea"/>
              </a:rPr>
              <a:t>このようなことから、企業には不妊治療と仕事を両立する施策が必要です。</a:t>
            </a:r>
          </a:p>
        </p:txBody>
      </p:sp>
      <p:sp>
        <p:nvSpPr>
          <p:cNvPr id="4" name="スライド番号プレースホルダー 3"/>
          <p:cNvSpPr>
            <a:spLocks noGrp="1"/>
          </p:cNvSpPr>
          <p:nvPr>
            <p:ph type="sldNum" sz="quarter" idx="5"/>
          </p:nvPr>
        </p:nvSpPr>
        <p:spPr/>
        <p:txBody>
          <a:bodyPr/>
          <a:lstStyle/>
          <a:p>
            <a:fld id="{43DAF47A-6AF2-4630-B190-10BB5B5D3595}" type="slidenum">
              <a:rPr kumimoji="1" lang="ja-JP" altLang="en-US" smtClean="0"/>
              <a:t>9</a:t>
            </a:fld>
            <a:endParaRPr kumimoji="1" lang="ja-JP" altLang="en-US"/>
          </a:p>
        </p:txBody>
      </p:sp>
      <p:sp>
        <p:nvSpPr>
          <p:cNvPr id="5" name="フッター プレースホルダー 4">
            <a:extLst>
              <a:ext uri="{FF2B5EF4-FFF2-40B4-BE49-F238E27FC236}">
                <a16:creationId xmlns:a16="http://schemas.microsoft.com/office/drawing/2014/main" id="{96A731F9-DDE9-48DA-A968-756700449F5B}"/>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370357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1" y="4925407"/>
            <a:ext cx="5679440" cy="4795699"/>
          </a:xfrm>
        </p:spPr>
        <p:txBody>
          <a:bodyPr/>
          <a:lstStyle/>
          <a:p>
            <a:pPr algn="just"/>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支援制度・企業の取組例</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をご紹介します。</a:t>
            </a:r>
            <a:endPar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defTabSz="954634">
              <a:defRPr/>
            </a:pP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一つ目は、不妊治療中の社員が月に２日までとれる休暇制度です。不妊治療により</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休暇が足りなくなり休職にならないようにするために作られた制度で</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す。</a:t>
            </a:r>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二つ目は</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、本格的に治療に取</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り</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組みたい社員等を想定し</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不妊治療を目的に最長</a:t>
            </a:r>
            <a:r>
              <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年まで</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休職可能な</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休暇制度です。体外</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受精</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や顕微</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授精</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といった高度生殖医療を行う場合、</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特に女性には負担が大きいので助かる</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制度です。</a:t>
            </a:r>
            <a:r>
              <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三</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つ目は、不妊に限らず</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生理や更年期による体調不良の際に利用できる休暇制度です。不妊治療中であることを知られたくないと思う人も少なくないことを考えると、利用しやすい制度と言えます。</a:t>
            </a:r>
            <a:r>
              <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一つ目から三つ目までは</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、男女ともに</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利用できる制度になっています。</a:t>
            </a:r>
            <a:r>
              <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四つ目は</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、不妊治療</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や妊娠・出産についての理解を促す啓発活動です。定期的啓発</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活動</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を通して、当事者だけでなく</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周囲の人にも理解を促し</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、不妊治療</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サポートの輪を広げる環境づくりを目指したものです。</a:t>
            </a:r>
            <a:r>
              <a:rPr lang="ja-JP" altLang="ja-JP" sz="1200" b="0" dirty="0">
                <a:latin typeface="游ゴシック" panose="020B0400000000000000" pitchFamily="50" charset="-128"/>
                <a:ea typeface="游ゴシック" panose="020B0400000000000000" pitchFamily="50" charset="-128"/>
                <a:cs typeface="Times New Roman" panose="02020603050405020304" pitchFamily="18" charset="0"/>
              </a:rPr>
              <a:t>制度があっても</a:t>
            </a:r>
            <a:r>
              <a:rPr lang="ja-JP" altLang="en-US" sz="1200" b="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b="0" dirty="0">
                <a:latin typeface="游ゴシック" panose="020B0400000000000000" pitchFamily="50" charset="-128"/>
                <a:ea typeface="游ゴシック" panose="020B0400000000000000" pitchFamily="50" charset="-128"/>
                <a:cs typeface="Times New Roman" panose="02020603050405020304" pitchFamily="18" charset="0"/>
              </a:rPr>
              <a:t>活用しやすい風土がないと</a:t>
            </a:r>
            <a:r>
              <a:rPr lang="ja-JP" altLang="en-US" sz="1200" b="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b="0" dirty="0">
                <a:latin typeface="游ゴシック" panose="020B0400000000000000" pitchFamily="50" charset="-128"/>
                <a:ea typeface="游ゴシック" panose="020B0400000000000000" pitchFamily="50" charset="-128"/>
                <a:cs typeface="Times New Roman" panose="02020603050405020304" pitchFamily="18" charset="0"/>
              </a:rPr>
              <a:t>活用は進みませんので大事な取組みといえます。</a:t>
            </a:r>
            <a:endPar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defTabSz="477317">
              <a:defRPr/>
            </a:pPr>
            <a:fld id="{43DAF47A-6AF2-4630-B190-10BB5B5D3595}" type="slidenum">
              <a:rPr kumimoji="1" lang="ja-JP" altLang="en-US">
                <a:solidFill>
                  <a:prstClr val="black"/>
                </a:solidFill>
                <a:latin typeface="游ゴシック" panose="020F0502020204030204"/>
                <a:ea typeface="游ゴシック" panose="020B0400000000000000" pitchFamily="50" charset="-128"/>
              </a:rPr>
              <a:pPr defTabSz="477317">
                <a:defRPr/>
              </a:pPr>
              <a:t>10</a:t>
            </a:fld>
            <a:endParaRPr kumimoji="1" lang="ja-JP" altLang="en-US">
              <a:solidFill>
                <a:prstClr val="black"/>
              </a:solidFill>
              <a:latin typeface="游ゴシック" panose="020F0502020204030204"/>
              <a:ea typeface="游ゴシック" panose="020B0400000000000000" pitchFamily="50" charset="-128"/>
            </a:endParaRPr>
          </a:p>
        </p:txBody>
      </p:sp>
      <p:sp>
        <p:nvSpPr>
          <p:cNvPr id="5" name="フッター プレースホルダー 4">
            <a:extLst>
              <a:ext uri="{FF2B5EF4-FFF2-40B4-BE49-F238E27FC236}">
                <a16:creationId xmlns:a16="http://schemas.microsoft.com/office/drawing/2014/main" id="{6411B479-BB05-4588-8064-872CD79F7BAC}"/>
              </a:ext>
            </a:extLst>
          </p:cNvPr>
          <p:cNvSpPr>
            <a:spLocks noGrp="1"/>
          </p:cNvSpPr>
          <p:nvPr>
            <p:ph type="ftr" sz="quarter" idx="4"/>
          </p:nvPr>
        </p:nvSpPr>
        <p:spPr/>
        <p:txBody>
          <a:bodyPr/>
          <a:lstStyle/>
          <a:p>
            <a:r>
              <a:rPr kumimoji="1" lang="ja-JP" altLang="en-US"/>
              <a:t>女性の健康課題③不妊治療</a:t>
            </a:r>
          </a:p>
        </p:txBody>
      </p:sp>
    </p:spTree>
    <p:extLst>
      <p:ext uri="{BB962C8B-B14F-4D97-AF65-F5344CB8AC3E}">
        <p14:creationId xmlns:p14="http://schemas.microsoft.com/office/powerpoint/2010/main" val="285760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6BB92D-1807-4D8B-A6AC-93301A149CB3}" type="datetimeFigureOut">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90281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6BB92D-1807-4D8B-A6AC-93301A149CB3}" type="datetimeFigureOut">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425752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6BB92D-1807-4D8B-A6AC-93301A149CB3}" type="datetimeFigureOut">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326210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6BB92D-1807-4D8B-A6AC-93301A149CB3}" type="datetimeFigureOut">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3793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6BB92D-1807-4D8B-A6AC-93301A149CB3}" type="datetimeFigureOut">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30965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A6BB92D-1807-4D8B-A6AC-93301A149CB3}" type="datetimeFigureOut">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18266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6BB92D-1807-4D8B-A6AC-93301A149CB3}" type="datetimeFigureOut">
              <a:rPr kumimoji="1" lang="ja-JP" altLang="en-US" smtClean="0"/>
              <a:t>2022/2/14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6871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6BB92D-1807-4D8B-A6AC-93301A149CB3}" type="datetimeFigureOut">
              <a:rPr kumimoji="1" lang="ja-JP" altLang="en-US" smtClean="0"/>
              <a:t>2022/2/14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77893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BB92D-1807-4D8B-A6AC-93301A149CB3}" type="datetimeFigureOut">
              <a:rPr kumimoji="1" lang="ja-JP" altLang="en-US" smtClean="0"/>
              <a:t>2022/2/14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39900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6BB92D-1807-4D8B-A6AC-93301A149CB3}" type="datetimeFigureOut">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95594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6BB92D-1807-4D8B-A6AC-93301A149CB3}" type="datetimeFigureOut">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134118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BB92D-1807-4D8B-A6AC-93301A149CB3}" type="datetimeFigureOut">
              <a:rPr kumimoji="1" lang="ja-JP" altLang="en-US" smtClean="0"/>
              <a:t>2022/2/14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C930E-13B5-4361-8CDD-C2CA0BC68737}" type="slidenum">
              <a:rPr kumimoji="1" lang="ja-JP" altLang="en-US" smtClean="0"/>
              <a:t>‹#›</a:t>
            </a:fld>
            <a:endParaRPr kumimoji="1" lang="ja-JP" altLang="en-US"/>
          </a:p>
        </p:txBody>
      </p:sp>
    </p:spTree>
    <p:extLst>
      <p:ext uri="{BB962C8B-B14F-4D97-AF65-F5344CB8AC3E}">
        <p14:creationId xmlns:p14="http://schemas.microsoft.com/office/powerpoint/2010/main" val="394371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03E9B6C5-CFB1-4894-A7C0-B4E68F105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198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492CFAF-594A-448A-AD13-3234B5840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89841529"/>
      </p:ext>
    </p:extLst>
  </p:cSld>
  <p:clrMapOvr>
    <a:masterClrMapping/>
  </p:clrMapOvr>
  <mc:AlternateContent xmlns:mc="http://schemas.openxmlformats.org/markup-compatibility/2006" xmlns:p14="http://schemas.microsoft.com/office/powerpoint/2010/main">
    <mc:Choice Requires="p14">
      <p:transition spd="slow" p14:dur="2000" advTm="89305"/>
    </mc:Choice>
    <mc:Fallback xmlns="">
      <p:transition spd="slow" advTm="8930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07572D-B714-4025-A8A2-8419211DC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240597986"/>
      </p:ext>
    </p:extLst>
  </p:cSld>
  <p:clrMapOvr>
    <a:masterClrMapping/>
  </p:clrMapOvr>
  <mc:AlternateContent xmlns:mc="http://schemas.openxmlformats.org/markup-compatibility/2006" xmlns:p14="http://schemas.microsoft.com/office/powerpoint/2010/main">
    <mc:Choice Requires="p14">
      <p:transition spd="slow" p14:dur="2000" advTm="56968"/>
    </mc:Choice>
    <mc:Fallback xmlns="">
      <p:transition spd="slow" advTm="5696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93795FB-BA1A-49C3-8A9E-BED66ABF6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1688093"/>
      </p:ext>
    </p:extLst>
  </p:cSld>
  <p:clrMapOvr>
    <a:masterClrMapping/>
  </p:clrMapOvr>
  <mc:AlternateContent xmlns:mc="http://schemas.openxmlformats.org/markup-compatibility/2006" xmlns:p14="http://schemas.microsoft.com/office/powerpoint/2010/main">
    <mc:Choice Requires="p14">
      <p:transition spd="slow" p14:dur="2000" advTm="13269"/>
    </mc:Choice>
    <mc:Fallback xmlns="">
      <p:transition spd="slow" advTm="1326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bg1"/>
            </a:gs>
            <a:gs pos="96000">
              <a:schemeClr val="accent4">
                <a:lumMod val="20000"/>
                <a:lumOff val="80000"/>
                <a:alpha val="70000"/>
              </a:schemeClr>
            </a:gs>
          </a:gsLst>
          <a:lin ang="5400000" scaled="1"/>
        </a:gra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A278F81-1C10-4D2A-9118-04F507590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8291322"/>
      </p:ext>
    </p:extLst>
  </p:cSld>
  <p:clrMapOvr>
    <a:masterClrMapping/>
  </p:clrMapOvr>
  <mc:AlternateContent xmlns:mc="http://schemas.openxmlformats.org/markup-compatibility/2006" xmlns:p14="http://schemas.microsoft.com/office/powerpoint/2010/main">
    <mc:Choice Requires="p14">
      <p:transition spd="slow" p14:dur="2000" advTm="14346"/>
    </mc:Choice>
    <mc:Fallback xmlns="">
      <p:transition spd="slow" advTm="1434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8DDA6AF-F251-4672-B277-D4EA96373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4002787381"/>
      </p:ext>
    </p:extLst>
  </p:cSld>
  <p:clrMapOvr>
    <a:masterClrMapping/>
  </p:clrMapOvr>
  <mc:AlternateContent xmlns:mc="http://schemas.openxmlformats.org/markup-compatibility/2006" xmlns:p14="http://schemas.microsoft.com/office/powerpoint/2010/main">
    <mc:Choice Requires="p14">
      <p:transition spd="slow" p14:dur="2000" advTm="38286"/>
    </mc:Choice>
    <mc:Fallback xmlns="">
      <p:transition spd="slow" advTm="382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92824BD-DF79-4724-9B46-31CB6916D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152563090"/>
      </p:ext>
    </p:extLst>
  </p:cSld>
  <p:clrMapOvr>
    <a:masterClrMapping/>
  </p:clrMapOvr>
  <mc:AlternateContent xmlns:mc="http://schemas.openxmlformats.org/markup-compatibility/2006" xmlns:p14="http://schemas.microsoft.com/office/powerpoint/2010/main">
    <mc:Choice Requires="p14">
      <p:transition spd="slow" p14:dur="2000" advTm="29401"/>
    </mc:Choice>
    <mc:Fallback xmlns="">
      <p:transition spd="slow" advTm="294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6F111BA-BC6D-4696-A516-8F89FB0E5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475672729"/>
      </p:ext>
    </p:extLst>
  </p:cSld>
  <p:clrMapOvr>
    <a:masterClrMapping/>
  </p:clrMapOvr>
  <mc:AlternateContent xmlns:mc="http://schemas.openxmlformats.org/markup-compatibility/2006" xmlns:p14="http://schemas.microsoft.com/office/powerpoint/2010/main">
    <mc:Choice Requires="p14">
      <p:transition spd="slow" p14:dur="2000" advTm="20992"/>
    </mc:Choice>
    <mc:Fallback xmlns="">
      <p:transition spd="slow" advTm="2099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7D85B62-919A-4173-879A-6434D38A3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2308063"/>
      </p:ext>
    </p:extLst>
  </p:cSld>
  <p:clrMapOvr>
    <a:masterClrMapping/>
  </p:clrMapOvr>
  <mc:AlternateContent xmlns:mc="http://schemas.openxmlformats.org/markup-compatibility/2006" xmlns:p14="http://schemas.microsoft.com/office/powerpoint/2010/main">
    <mc:Choice Requires="p14">
      <p:transition spd="slow" p14:dur="2000" advTm="11439"/>
    </mc:Choice>
    <mc:Fallback xmlns="">
      <p:transition spd="slow" advTm="1143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2E8A590-29FA-4F51-B825-419699098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309107026"/>
      </p:ext>
    </p:extLst>
  </p:cSld>
  <p:clrMapOvr>
    <a:masterClrMapping/>
  </p:clrMapOvr>
  <mc:AlternateContent xmlns:mc="http://schemas.openxmlformats.org/markup-compatibility/2006" xmlns:p14="http://schemas.microsoft.com/office/powerpoint/2010/main">
    <mc:Choice Requires="p14">
      <p:transition spd="slow" p14:dur="2000" advTm="40588"/>
    </mc:Choice>
    <mc:Fallback xmlns="">
      <p:transition spd="slow" advTm="405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BA9C722-A9A8-48E1-9EAF-E4B1C09AF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831979563"/>
      </p:ext>
    </p:extLst>
  </p:cSld>
  <p:clrMapOvr>
    <a:masterClrMapping/>
  </p:clrMapOvr>
  <mc:AlternateContent xmlns:mc="http://schemas.openxmlformats.org/markup-compatibility/2006" xmlns:p14="http://schemas.microsoft.com/office/powerpoint/2010/main">
    <mc:Choice Requires="p14">
      <p:transition spd="slow" p14:dur="2000" advTm="15683"/>
    </mc:Choice>
    <mc:Fallback xmlns="">
      <p:transition spd="slow" advTm="1568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488663-39D2-4C4E-9759-569FB6C0B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600823684"/>
      </p:ext>
    </p:extLst>
  </p:cSld>
  <p:clrMapOvr>
    <a:masterClrMapping/>
  </p:clrMapOvr>
  <mc:AlternateContent xmlns:mc="http://schemas.openxmlformats.org/markup-compatibility/2006" xmlns:p14="http://schemas.microsoft.com/office/powerpoint/2010/main">
    <mc:Choice Requires="p14">
      <p:transition spd="slow" p14:dur="2000" advTm="86162"/>
    </mc:Choice>
    <mc:Fallback xmlns="">
      <p:transition spd="slow" advTm="8616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0BFE51E-357A-4060-87B9-E422A05B2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258689652"/>
      </p:ext>
    </p:extLst>
  </p:cSld>
  <p:clrMapOvr>
    <a:masterClrMapping/>
  </p:clrMapOvr>
  <mc:AlternateContent xmlns:mc="http://schemas.openxmlformats.org/markup-compatibility/2006" xmlns:p14="http://schemas.microsoft.com/office/powerpoint/2010/main">
    <mc:Choice Requires="p14">
      <p:transition spd="slow" p14:dur="2000" advTm="53190"/>
    </mc:Choice>
    <mc:Fallback xmlns="">
      <p:transition spd="slow" advTm="5319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1.9"/>
</p:tagLst>
</file>

<file path=ppt/tags/tag2.xml><?xml version="1.0" encoding="utf-8"?>
<p:tagLst xmlns:a="http://schemas.openxmlformats.org/drawingml/2006/main" xmlns:r="http://schemas.openxmlformats.org/officeDocument/2006/relationships" xmlns:p="http://schemas.openxmlformats.org/presentationml/2006/main">
  <p:tag name="TIMING" val="|5.6|15.9"/>
</p:tagLst>
</file>

<file path=ppt/tags/tag3.xml><?xml version="1.0" encoding="utf-8"?>
<p:tagLst xmlns:a="http://schemas.openxmlformats.org/drawingml/2006/main" xmlns:r="http://schemas.openxmlformats.org/officeDocument/2006/relationships" xmlns:p="http://schemas.openxmlformats.org/presentationml/2006/main">
  <p:tag name="TIMING" val="|9.6|4.9"/>
</p:tagLst>
</file>

<file path=ppt/tags/tag4.xml><?xml version="1.0" encoding="utf-8"?>
<p:tagLst xmlns:a="http://schemas.openxmlformats.org/drawingml/2006/main" xmlns:r="http://schemas.openxmlformats.org/officeDocument/2006/relationships" xmlns:p="http://schemas.openxmlformats.org/presentationml/2006/main">
  <p:tag name="TIMING" val="|21.2|7.8|5"/>
</p:tagLst>
</file>

<file path=ppt/tags/tag5.xml><?xml version="1.0" encoding="utf-8"?>
<p:tagLst xmlns:a="http://schemas.openxmlformats.org/drawingml/2006/main" xmlns:r="http://schemas.openxmlformats.org/officeDocument/2006/relationships" xmlns:p="http://schemas.openxmlformats.org/presentationml/2006/main">
  <p:tag name="TIMING" val="|4.8"/>
</p:tagLst>
</file>

<file path=ppt/tags/tag6.xml><?xml version="1.0" encoding="utf-8"?>
<p:tagLst xmlns:a="http://schemas.openxmlformats.org/drawingml/2006/main" xmlns:r="http://schemas.openxmlformats.org/officeDocument/2006/relationships" xmlns:p="http://schemas.openxmlformats.org/presentationml/2006/main">
  <p:tag name="TIMING" val="|9.9|10.3|1.3|29.2"/>
</p:tagLst>
</file>

<file path=ppt/tags/tag7.xml><?xml version="1.0" encoding="utf-8"?>
<p:tagLst xmlns:a="http://schemas.openxmlformats.org/drawingml/2006/main" xmlns:r="http://schemas.openxmlformats.org/officeDocument/2006/relationships" xmlns:p="http://schemas.openxmlformats.org/presentationml/2006/main">
  <p:tag name="TIMING" val="|9.9"/>
</p:tagLst>
</file>

<file path=ppt/tags/tag8.xml><?xml version="1.0" encoding="utf-8"?>
<p:tagLst xmlns:a="http://schemas.openxmlformats.org/drawingml/2006/main" xmlns:r="http://schemas.openxmlformats.org/officeDocument/2006/relationships" xmlns:p="http://schemas.openxmlformats.org/presentationml/2006/main">
  <p:tag name="TIMING" val="|5|12.4|21.4|16.9|6"/>
</p:tagLst>
</file>

<file path=ppt/tags/tag9.xml><?xml version="1.0" encoding="utf-8"?>
<p:tagLst xmlns:a="http://schemas.openxmlformats.org/drawingml/2006/main" xmlns:r="http://schemas.openxmlformats.org/officeDocument/2006/relationships" xmlns:p="http://schemas.openxmlformats.org/presentationml/2006/main">
  <p:tag name="TIMING" val="|11.2|17.1|7.7"/>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FF99CC"/>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3173</TotalTime>
  <Words>1313</Words>
  <Application>Microsoft Office PowerPoint</Application>
  <PresentationFormat>画面に合わせる (4:3)</PresentationFormat>
  <Paragraphs>64</Paragraphs>
  <Slides>13</Slides>
  <Notes>12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 女性の健康課題③ ～不妊治療～</dc:title>
  <dc:creator>畠山 初美</dc:creator>
  <cp:lastModifiedBy>yamanaka</cp:lastModifiedBy>
  <cp:revision>83</cp:revision>
  <cp:lastPrinted>2022-01-14T02:30:37Z</cp:lastPrinted>
  <dcterms:created xsi:type="dcterms:W3CDTF">2021-07-24T02:49:03Z</dcterms:created>
  <dcterms:modified xsi:type="dcterms:W3CDTF">2022-02-14T05:11:20Z</dcterms:modified>
</cp:coreProperties>
</file>